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23"/>
  </p:notesMasterIdLst>
  <p:sldIdLst>
    <p:sldId id="283" r:id="rId6"/>
    <p:sldId id="306" r:id="rId7"/>
    <p:sldId id="307" r:id="rId8"/>
    <p:sldId id="308" r:id="rId9"/>
    <p:sldId id="267" r:id="rId10"/>
    <p:sldId id="303" r:id="rId11"/>
    <p:sldId id="295" r:id="rId12"/>
    <p:sldId id="302" r:id="rId13"/>
    <p:sldId id="304" r:id="rId14"/>
    <p:sldId id="298" r:id="rId15"/>
    <p:sldId id="299" r:id="rId16"/>
    <p:sldId id="301" r:id="rId17"/>
    <p:sldId id="292" r:id="rId18"/>
    <p:sldId id="312" r:id="rId19"/>
    <p:sldId id="311" r:id="rId20"/>
    <p:sldId id="289" r:id="rId21"/>
    <p:sldId id="313" r:id="rId22"/>
  </p:sldIdLst>
  <p:sldSz cx="12192000" cy="6858000"/>
  <p:notesSz cx="6858000" cy="9144000"/>
  <p:embeddedFontLs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B Yagut" panose="00000400000000000000" pitchFamily="2" charset="-78"/>
      <p:regular r:id="rId32"/>
      <p:bold r:id="rId33"/>
    </p:embeddedFont>
    <p:embeddedFont>
      <p:font typeface="B Zar" panose="00000400000000000000" pitchFamily="2" charset="-78"/>
      <p:regular r:id="rId34"/>
      <p:bold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AAEC2-28FF-4741-BEE8-4AA6D5CD75EA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3B554-1806-408A-AFF0-D83A455DC1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83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ED9C-060D-446A-B4E3-B99EFF378FF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42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3B554-1806-408A-AFF0-D83A455DC12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71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3B554-1806-408A-AFF0-D83A455DC12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14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3B554-1806-408A-AFF0-D83A455DC12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37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3B554-1806-408A-AFF0-D83A455DC12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73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ED9C-060D-446A-B4E3-B99EFF378FF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19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ED9C-060D-446A-B4E3-B99EFF378FF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2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5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94B0F-1D30-4C21-92A4-C41A87E5807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3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E2F13-EAD1-4102-869D-EB60943FCDB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30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02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4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66E1A-2765-4F0B-9DD5-2378B99E8DA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32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40239-83D6-4065-A7E2-E15BD3AF1AF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51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3B554-1806-408A-AFF0-D83A455DC12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2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3B554-1806-408A-AFF0-D83A455DC12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97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DA0B7-5197-4BF4-AE4B-FC3BC4ACC6E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7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7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41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3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1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56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27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68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8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0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66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5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3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2941" y="829744"/>
            <a:ext cx="9144000" cy="1064141"/>
          </a:xfrm>
          <a:solidFill>
            <a:schemeClr val="bg1"/>
          </a:solidFill>
        </p:spPr>
        <p:txBody>
          <a:bodyPr>
            <a:noAutofit/>
          </a:bodyPr>
          <a:lstStyle/>
          <a:p>
            <a:pPr rtl="1"/>
            <a:r>
              <a:rPr lang="fa-IR" kern="2000" dirty="0" smtClean="0">
                <a:cs typeface="B Yagut" pitchFamily="2" charset="-78"/>
              </a:rPr>
              <a:t>آشنایی با برنامه‌های سلامت کار</a:t>
            </a:r>
          </a:p>
        </p:txBody>
      </p:sp>
      <p:sp>
        <p:nvSpPr>
          <p:cNvPr id="3" name="Rectangle 2"/>
          <p:cNvSpPr/>
          <p:nvPr/>
        </p:nvSpPr>
        <p:spPr>
          <a:xfrm>
            <a:off x="6436220" y="3462698"/>
            <a:ext cx="42707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5400" b="1" dirty="0">
                <a:cs typeface="B Yagut" panose="00000400000000000000" pitchFamily="2" charset="-78"/>
              </a:rPr>
              <a:t>بهداشت حرفه ای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764" t="6234" r="21747" b="7171"/>
          <a:stretch/>
        </p:blipFill>
        <p:spPr>
          <a:xfrm>
            <a:off x="1160060" y="2282166"/>
            <a:ext cx="3848668" cy="426807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260" y="6245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5"/>
    </mc:Choice>
    <mc:Fallback xmlns="">
      <p:transition spd="slow" advTm="14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0"/>
            <a:ext cx="11449878" cy="960091"/>
          </a:xfrm>
        </p:spPr>
        <p:txBody>
          <a:bodyPr>
            <a:noAutofit/>
          </a:bodyPr>
          <a:lstStyle/>
          <a:p>
            <a:pPr algn="ctr" rtl="1"/>
            <a:r>
              <a:rPr lang="fa-IR" sz="4000" dirty="0" smtClean="0">
                <a:cs typeface="B Yagut" pitchFamily="2" charset="-78"/>
              </a:rPr>
              <a:t>برنامه‌های مربوط به حفاظت و ایمنی در بهداشت حرفه‌ای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9514" y="3684103"/>
            <a:ext cx="12006469" cy="2544417"/>
          </a:xfrm>
        </p:spPr>
        <p:txBody>
          <a:bodyPr/>
          <a:lstStyle/>
          <a:p>
            <a:pPr marL="0" indent="0" algn="r" rtl="1">
              <a:buNone/>
            </a:pPr>
            <a:r>
              <a:rPr lang="fa-IR" b="1" dirty="0" smtClean="0">
                <a:cs typeface="B Yagut" pitchFamily="2" charset="-78"/>
              </a:rPr>
              <a:t>برنامه‌های </a:t>
            </a:r>
            <a:r>
              <a:rPr lang="fa-IR" b="1" dirty="0">
                <a:cs typeface="B Yagut" pitchFamily="2" charset="-78"/>
              </a:rPr>
              <a:t>ایمنی و بهداشت </a:t>
            </a:r>
            <a:r>
              <a:rPr lang="fa-IR" b="1" dirty="0" smtClean="0">
                <a:cs typeface="B Yagut" pitchFamily="2" charset="-78"/>
              </a:rPr>
              <a:t>حرفه‌ای</a:t>
            </a:r>
            <a:r>
              <a:rPr lang="fa-IR" dirty="0" smtClean="0">
                <a:cs typeface="B Yagut" pitchFamily="2" charset="-78"/>
              </a:rPr>
              <a:t>:</a:t>
            </a:r>
          </a:p>
          <a:p>
            <a:pPr marL="0" indent="0"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در رابطه با نقش افراد (صاحبان صنایع، مدیران، سرپرستان، كارگران و ...) برای كنترل </a:t>
            </a:r>
            <a:r>
              <a:rPr lang="fa-IR" dirty="0" smtClean="0">
                <a:cs typeface="B Yagut" pitchFamily="2" charset="-78"/>
              </a:rPr>
              <a:t>آسیب</a:t>
            </a:r>
            <a:r>
              <a:rPr lang="fa-IR" dirty="0" smtClean="0">
                <a:cs typeface="B Zar"/>
              </a:rPr>
              <a:t>‌</a:t>
            </a:r>
            <a:r>
              <a:rPr lang="fa-IR" dirty="0" smtClean="0">
                <a:cs typeface="B Yagut" pitchFamily="2" charset="-78"/>
              </a:rPr>
              <a:t>ها </a:t>
            </a:r>
            <a:r>
              <a:rPr lang="fa-IR" dirty="0">
                <a:cs typeface="B Yagut" pitchFamily="2" charset="-78"/>
              </a:rPr>
              <a:t>و </a:t>
            </a:r>
            <a:r>
              <a:rPr lang="fa-IR" dirty="0" smtClean="0">
                <a:cs typeface="B Yagut" pitchFamily="2" charset="-78"/>
              </a:rPr>
              <a:t>بیماری‌های </a:t>
            </a:r>
            <a:r>
              <a:rPr lang="fa-IR" dirty="0">
                <a:cs typeface="B Yagut" pitchFamily="2" charset="-78"/>
              </a:rPr>
              <a:t>ناشی از كار در </a:t>
            </a:r>
            <a:r>
              <a:rPr lang="fa-IR" dirty="0" smtClean="0">
                <a:cs typeface="B Yagut" pitchFamily="2" charset="-78"/>
              </a:rPr>
              <a:t>محیط‌های </a:t>
            </a:r>
            <a:r>
              <a:rPr lang="fa-IR" dirty="0">
                <a:cs typeface="B Yagut" pitchFamily="2" charset="-78"/>
              </a:rPr>
              <a:t>كاری بحث می كنند.</a:t>
            </a:r>
          </a:p>
          <a:p>
            <a:pPr marL="0" indent="0"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هر</a:t>
            </a:r>
            <a:r>
              <a:rPr lang="en-US" dirty="0" smtClean="0">
                <a:cs typeface="B Yagut" pitchFamily="2" charset="-78"/>
              </a:rPr>
              <a:t> </a:t>
            </a:r>
            <a:r>
              <a:rPr lang="fa-IR" dirty="0" smtClean="0">
                <a:cs typeface="B Yagut" pitchFamily="2" charset="-78"/>
              </a:rPr>
              <a:t>چه </a:t>
            </a:r>
            <a:r>
              <a:rPr lang="fa-IR" dirty="0">
                <a:cs typeface="B Yagut" pitchFamily="2" charset="-78"/>
              </a:rPr>
              <a:t>صنعت بزرگتر و پیچیده تر باشد؛ به طبع برنامه های ایمنی و بهداشت صنعتی نیز از پیچیدگی بیشتری برخوردار </a:t>
            </a:r>
            <a:r>
              <a:rPr lang="fa-IR" dirty="0" smtClean="0">
                <a:cs typeface="B Yagut" pitchFamily="2" charset="-78"/>
              </a:rPr>
              <a:t>خواهد </a:t>
            </a:r>
            <a:r>
              <a:rPr lang="fa-IR" dirty="0">
                <a:cs typeface="B Yagut" pitchFamily="2" charset="-78"/>
              </a:rPr>
              <a:t>بود.</a:t>
            </a:r>
            <a:endParaRPr lang="en-US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686230" y="1375773"/>
            <a:ext cx="6644249" cy="584777"/>
            <a:chOff x="2792246" y="1455290"/>
            <a:chExt cx="6644249" cy="584777"/>
          </a:xfrm>
        </p:grpSpPr>
        <p:cxnSp>
          <p:nvCxnSpPr>
            <p:cNvPr id="6" name="Straight Arrow Connector 5"/>
            <p:cNvCxnSpPr/>
            <p:nvPr/>
          </p:nvCxnSpPr>
          <p:spPr>
            <a:xfrm rot="10800000">
              <a:off x="5727716" y="1729410"/>
              <a:ext cx="2376000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2792246" y="1455292"/>
              <a:ext cx="2959196" cy="58477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 rtl="1"/>
              <a:r>
                <a:rPr lang="fa-IR" sz="3200" dirty="0" smtClean="0">
                  <a:cs typeface="B Yagut" pitchFamily="2" charset="-78"/>
                </a:rPr>
                <a:t>پیشگیری از بیماری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110329" y="1455290"/>
              <a:ext cx="1326166" cy="58477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 rtl="1"/>
              <a:r>
                <a:rPr lang="fa-IR" sz="3200" dirty="0" smtClean="0">
                  <a:cs typeface="B Yagut" pitchFamily="2" charset="-78"/>
                </a:rPr>
                <a:t>بهداشت</a:t>
              </a:r>
              <a:endParaRPr lang="fa-IR" sz="2800" dirty="0" smtClean="0">
                <a:cs typeface="B Yagut" pitchFamily="2" charset="-78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63686" y="2495585"/>
            <a:ext cx="6673420" cy="584777"/>
            <a:chOff x="2970179" y="1455290"/>
            <a:chExt cx="6466318" cy="584777"/>
          </a:xfrm>
        </p:grpSpPr>
        <p:cxnSp>
          <p:nvCxnSpPr>
            <p:cNvPr id="17" name="Straight Arrow Connector 16"/>
            <p:cNvCxnSpPr/>
            <p:nvPr/>
          </p:nvCxnSpPr>
          <p:spPr>
            <a:xfrm rot="10800000">
              <a:off x="5727716" y="1729410"/>
              <a:ext cx="2376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2970179" y="1455292"/>
              <a:ext cx="2801139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rtl="1"/>
              <a:r>
                <a:rPr lang="fa-IR" sz="3200" dirty="0" smtClean="0">
                  <a:cs typeface="B Yagut" pitchFamily="2" charset="-78"/>
                </a:rPr>
                <a:t>پیشگیری از </a:t>
              </a:r>
              <a:r>
                <a:rPr lang="fa-IR" sz="3200" dirty="0" smtClean="0">
                  <a:solidFill>
                    <a:srgbClr val="FF0000"/>
                  </a:solidFill>
                  <a:cs typeface="B Yagut" pitchFamily="2" charset="-78"/>
                </a:rPr>
                <a:t>حادثه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143459" y="1455290"/>
              <a:ext cx="1293038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rtl="1"/>
              <a:r>
                <a:rPr lang="fa-IR" sz="3200" dirty="0" smtClean="0">
                  <a:cs typeface="B Yagut" pitchFamily="2" charset="-78"/>
                </a:rPr>
                <a:t>ایمنی</a:t>
              </a:r>
              <a:endParaRPr lang="fa-IR" sz="2800" dirty="0" smtClean="0">
                <a:cs typeface="B Yagut" pitchFamily="2" charset="-78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6948" t="24523" r="7082" b="5854"/>
          <a:stretch/>
        </p:blipFill>
        <p:spPr>
          <a:xfrm>
            <a:off x="3828616" y="5721695"/>
            <a:ext cx="2906974" cy="941697"/>
          </a:xfrm>
          <a:prstGeom prst="rect">
            <a:avLst/>
          </a:prstGeom>
        </p:spPr>
      </p:pic>
      <p:pic>
        <p:nvPicPr>
          <p:cNvPr id="5" name="ایمنی و حفاظ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150" y="5564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7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50"/>
    </mc:Choice>
    <mc:Fallback xmlns="">
      <p:transition spd="slow" advTm="77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634" y="560510"/>
            <a:ext cx="112934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endParaRPr lang="en-US" dirty="0"/>
          </a:p>
          <a:p>
            <a:pPr algn="r" rtl="1"/>
            <a:endParaRPr lang="en-US" dirty="0" smtClean="0"/>
          </a:p>
          <a:p>
            <a:pPr algn="r" rtl="1"/>
            <a:endParaRPr lang="en-US" dirty="0"/>
          </a:p>
          <a:p>
            <a:pPr algn="r" rtl="1"/>
            <a:endParaRPr lang="en-US" dirty="0" smtClean="0"/>
          </a:p>
          <a:p>
            <a:pPr algn="r" rtl="1"/>
            <a:endParaRPr lang="en-US" dirty="0"/>
          </a:p>
          <a:p>
            <a:pPr algn="r" rtl="1"/>
            <a:endParaRPr lang="fa-IR" dirty="0"/>
          </a:p>
          <a:p>
            <a:pPr algn="r" rtl="1">
              <a:buFont typeface="Wingdings" pitchFamily="2" charset="2"/>
              <a:buChar char="Ø"/>
            </a:pPr>
            <a:endParaRPr lang="fa-IR" dirty="0">
              <a:cs typeface="B Yagut" pitchFamily="2" charset="-7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53008"/>
            <a:ext cx="10515600" cy="986597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itchFamily="2" charset="-78"/>
              </a:rPr>
              <a:t>ایجاد </a:t>
            </a:r>
            <a:r>
              <a:rPr lang="fa-IR" sz="4000" dirty="0">
                <a:cs typeface="B Yagut" pitchFamily="2" charset="-78"/>
              </a:rPr>
              <a:t>امکانات درمانی </a:t>
            </a:r>
            <a:r>
              <a:rPr lang="fa-IR" sz="4000" dirty="0" smtClean="0">
                <a:cs typeface="B Yagut" pitchFamily="2" charset="-78"/>
              </a:rPr>
              <a:t>و</a:t>
            </a:r>
            <a:r>
              <a:rPr lang="en-US" sz="4000" dirty="0" smtClean="0">
                <a:cs typeface="B Yagut" pitchFamily="2" charset="-78"/>
              </a:rPr>
              <a:t> </a:t>
            </a:r>
            <a:r>
              <a:rPr lang="fa-IR" sz="4000" dirty="0" smtClean="0">
                <a:cs typeface="B Yagut" pitchFamily="2" charset="-78"/>
              </a:rPr>
              <a:t>کمک‌های اولیه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7809" y="1364974"/>
            <a:ext cx="11489633" cy="5287617"/>
          </a:xfrm>
        </p:spPr>
        <p:txBody>
          <a:bodyPr>
            <a:normAutofit/>
          </a:bodyPr>
          <a:lstStyle/>
          <a:p>
            <a:pPr algn="just" rtl="1">
              <a:buFont typeface="Wingdings" panose="05000000000000000000" pitchFamily="2" charset="2"/>
              <a:buChar char="Ø"/>
            </a:pPr>
            <a:r>
              <a:rPr lang="fa-IR" b="1" dirty="0" smtClean="0">
                <a:cs typeface="B Yagut" panose="00000400000000000000" pitchFamily="2" charset="-78"/>
              </a:rPr>
              <a:t>کمک‌های اولیه </a:t>
            </a:r>
            <a:r>
              <a:rPr lang="fa-IR" dirty="0" smtClean="0">
                <a:cs typeface="B Yagut" panose="00000400000000000000" pitchFamily="2" charset="-78"/>
              </a:rPr>
              <a:t>:</a:t>
            </a:r>
          </a:p>
          <a:p>
            <a:pPr marL="0" indent="0" algn="just" rtl="1">
              <a:buNone/>
            </a:pPr>
            <a:r>
              <a:rPr lang="fa-IR" dirty="0" smtClean="0">
                <a:cs typeface="B Yagut" panose="00000400000000000000" pitchFamily="2" charset="-78"/>
              </a:rPr>
              <a:t>کاربرد ماهرانه اصول پذیرفته شده درمانی به هنگام وقوع یک سانحه یا بدحال شدن ناگهانی، با استفاده از امکانات و وسایلی در دسترس </a:t>
            </a:r>
          </a:p>
          <a:p>
            <a:pPr marL="0" indent="0" algn="just" rtl="1">
              <a:buNone/>
            </a:pPr>
            <a:r>
              <a:rPr lang="fa-IR" dirty="0" smtClean="0">
                <a:cs typeface="B Yagut" panose="00000400000000000000" pitchFamily="2" charset="-78"/>
              </a:rPr>
              <a:t>روش‌های درمانی تایید شده ای است تا رسیدن پزشک یا انتقال به بیمارستان </a:t>
            </a:r>
          </a:p>
          <a:p>
            <a:pPr marL="0" indent="0" algn="just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just" rtl="1">
              <a:buFont typeface="Wingdings" panose="05000000000000000000" pitchFamily="2" charset="2"/>
              <a:buChar char="Ø"/>
            </a:pPr>
            <a:r>
              <a:rPr lang="fa-IR" b="1" dirty="0" smtClean="0">
                <a:cs typeface="B Yagut" panose="00000400000000000000" pitchFamily="2" charset="-78"/>
              </a:rPr>
              <a:t>نکته قابل </a:t>
            </a:r>
            <a:r>
              <a:rPr lang="fa-IR" dirty="0" smtClean="0">
                <a:cs typeface="B Yagut" panose="00000400000000000000" pitchFamily="2" charset="-78"/>
              </a:rPr>
              <a:t>توجه</a:t>
            </a:r>
            <a:r>
              <a:rPr lang="fa-IR" dirty="0">
                <a:cs typeface="B Yagut" panose="00000400000000000000" pitchFamily="2" charset="-78"/>
              </a:rPr>
              <a:t>: </a:t>
            </a:r>
            <a:r>
              <a:rPr lang="fa-IR" dirty="0" smtClean="0">
                <a:cs typeface="B Yagut" panose="00000400000000000000" pitchFamily="2" charset="-78"/>
              </a:rPr>
              <a:t>سازگاری  با شرایط موجود و </a:t>
            </a:r>
          </a:p>
          <a:p>
            <a:pPr marL="0" indent="0" algn="just" rtl="1">
              <a:buNone/>
            </a:pPr>
            <a:r>
              <a:rPr lang="fa-IR" dirty="0" smtClean="0">
                <a:cs typeface="B Yagut" panose="00000400000000000000" pitchFamily="2" charset="-78"/>
              </a:rPr>
              <a:t>استفاده از یک روش ابتکاری</a:t>
            </a:r>
          </a:p>
          <a:p>
            <a:pPr marL="0" indent="0" algn="just" rtl="1">
              <a:buNone/>
            </a:pPr>
            <a:endParaRPr lang="fa-IR" b="1" dirty="0" smtClean="0">
              <a:cs typeface="B Yagut" panose="00000400000000000000" pitchFamily="2" charset="-78"/>
            </a:endParaRPr>
          </a:p>
          <a:p>
            <a:pPr algn="just" rtl="1">
              <a:buFont typeface="Wingdings" panose="05000000000000000000" pitchFamily="2" charset="2"/>
              <a:buChar char="Ø"/>
            </a:pPr>
            <a:r>
              <a:rPr lang="fa-IR" b="1" dirty="0" smtClean="0">
                <a:cs typeface="B Yagut" panose="00000400000000000000" pitchFamily="2" charset="-78"/>
              </a:rPr>
              <a:t>اهداف كمك‌هاي </a:t>
            </a:r>
            <a:r>
              <a:rPr lang="fa-IR" b="1" dirty="0">
                <a:cs typeface="B Yagut" panose="00000400000000000000" pitchFamily="2" charset="-78"/>
              </a:rPr>
              <a:t>اوليه </a:t>
            </a:r>
            <a:r>
              <a:rPr lang="fa-IR" dirty="0" smtClean="0">
                <a:cs typeface="B Yagut" panose="00000400000000000000" pitchFamily="2" charset="-78"/>
              </a:rPr>
              <a:t> </a:t>
            </a:r>
            <a:endParaRPr lang="fa-IR" dirty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endParaRPr lang="en-US" dirty="0"/>
          </a:p>
        </p:txBody>
      </p:sp>
      <p:pic>
        <p:nvPicPr>
          <p:cNvPr id="3" name="کمک های اولی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126" y="603598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35" y="53008"/>
            <a:ext cx="2299736" cy="1292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613" y="3155434"/>
            <a:ext cx="4219931" cy="293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8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50"/>
    </mc:Choice>
    <mc:Fallback xmlns="">
      <p:transition spd="slow" advTm="83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326" y="66260"/>
            <a:ext cx="10515600" cy="1113183"/>
          </a:xfrm>
        </p:spPr>
        <p:txBody>
          <a:bodyPr>
            <a:normAutofit/>
          </a:bodyPr>
          <a:lstStyle/>
          <a:p>
            <a:pPr algn="ctr"/>
            <a:r>
              <a:rPr lang="fa-IR" sz="4000" dirty="0" smtClean="0">
                <a:cs typeface="B Yagut" pitchFamily="2" charset="-78"/>
              </a:rPr>
              <a:t>برنامه‌های </a:t>
            </a:r>
            <a:r>
              <a:rPr lang="fa-IR" sz="4000" dirty="0">
                <a:cs typeface="B Yagut" pitchFamily="2" charset="-78"/>
              </a:rPr>
              <a:t>مربوط به آموزش بهداشت </a:t>
            </a:r>
            <a:r>
              <a:rPr lang="fa-IR" sz="4000" dirty="0" smtClean="0">
                <a:cs typeface="B Yagut" pitchFamily="2" charset="-78"/>
              </a:rPr>
              <a:t>کارگران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356" y="1149764"/>
            <a:ext cx="11632096" cy="5396810"/>
          </a:xfrm>
        </p:spPr>
        <p:txBody>
          <a:bodyPr>
            <a:normAutofit fontScale="92500" lnSpcReduction="10000"/>
          </a:bodyPr>
          <a:lstStyle/>
          <a:p>
            <a:pPr marL="0" indent="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dirty="0" smtClean="0"/>
              <a:t>آموزش چهره به چهره در زمینه بهداشت حرفه</a:t>
            </a:r>
            <a:r>
              <a:rPr lang="fa-IR" dirty="0" smtClean="0">
                <a:cs typeface="B Zar"/>
              </a:rPr>
              <a:t>‌</a:t>
            </a:r>
            <a:r>
              <a:rPr lang="fa-IR" dirty="0" smtClean="0"/>
              <a:t>ای و سلامت نیروی کار</a:t>
            </a:r>
          </a:p>
          <a:p>
            <a:pPr marL="0" indent="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dirty="0" smtClean="0"/>
              <a:t>مشارکت فعال در برنامه</a:t>
            </a:r>
            <a:r>
              <a:rPr lang="fa-IR" dirty="0" smtClean="0">
                <a:cs typeface="B Zar"/>
              </a:rPr>
              <a:t>‌</a:t>
            </a:r>
            <a:r>
              <a:rPr lang="fa-IR" dirty="0" smtClean="0"/>
              <a:t>های آموزشی و اطلاع</a:t>
            </a:r>
            <a:r>
              <a:rPr lang="fa-IR" dirty="0" smtClean="0">
                <a:cs typeface="B Zar"/>
              </a:rPr>
              <a:t>‌</a:t>
            </a:r>
            <a:r>
              <a:rPr lang="fa-IR" dirty="0" smtClean="0"/>
              <a:t>رسانی مؤثر و جلب مشارکت گروه</a:t>
            </a:r>
            <a:r>
              <a:rPr lang="fa-IR" dirty="0" smtClean="0">
                <a:cs typeface="B Yagut" panose="00000400000000000000" pitchFamily="2" charset="-78"/>
              </a:rPr>
              <a:t>‌</a:t>
            </a:r>
            <a:r>
              <a:rPr lang="fa-IR" dirty="0" smtClean="0"/>
              <a:t>های مختلف در توسعه محیط</a:t>
            </a:r>
            <a:r>
              <a:rPr lang="fa-IR" dirty="0" smtClean="0">
                <a:cs typeface="B Yagut" panose="00000400000000000000" pitchFamily="2" charset="-78"/>
              </a:rPr>
              <a:t>‌</a:t>
            </a:r>
            <a:r>
              <a:rPr lang="fa-IR" dirty="0" smtClean="0"/>
              <a:t>های کاری سالم</a:t>
            </a:r>
          </a:p>
          <a:p>
            <a:pPr marL="1371600" lvl="3" indent="0" algn="r" rtl="1">
              <a:lnSpc>
                <a:spcPct val="200000"/>
              </a:lnSpc>
              <a:buFont typeface="Wingdings" pitchFamily="2" charset="2"/>
              <a:buChar char="q"/>
            </a:pPr>
            <a:r>
              <a:rPr lang="fa-IR" sz="2400" dirty="0" smtClean="0"/>
              <a:t>کارفرمایان</a:t>
            </a:r>
          </a:p>
          <a:p>
            <a:pPr marL="1371600" lvl="3" indent="0" algn="r" rtl="1">
              <a:lnSpc>
                <a:spcPct val="200000"/>
              </a:lnSpc>
              <a:buFont typeface="Wingdings" pitchFamily="2" charset="2"/>
              <a:buChar char="q"/>
            </a:pPr>
            <a:r>
              <a:rPr lang="fa-IR" sz="2400" dirty="0" smtClean="0"/>
              <a:t>مدیران اجرایی واحدهای شغلی</a:t>
            </a:r>
          </a:p>
          <a:p>
            <a:pPr marL="1371600" lvl="3" indent="0" algn="r" rtl="1">
              <a:lnSpc>
                <a:spcPct val="200000"/>
              </a:lnSpc>
              <a:buFont typeface="Wingdings" pitchFamily="2" charset="2"/>
              <a:buChar char="q"/>
            </a:pPr>
            <a:r>
              <a:rPr lang="fa-IR" sz="2400" dirty="0" smtClean="0"/>
              <a:t> شورا و سایر تشکل</a:t>
            </a:r>
            <a:r>
              <a:rPr lang="fa-IR" sz="2400" dirty="0" smtClean="0">
                <a:cs typeface="B Yagut" panose="00000400000000000000" pitchFamily="2" charset="-78"/>
              </a:rPr>
              <a:t>‌</a:t>
            </a:r>
            <a:r>
              <a:rPr lang="fa-IR" sz="2400" dirty="0" smtClean="0"/>
              <a:t>های رسمی در حاشیه شهر و روستا</a:t>
            </a:r>
          </a:p>
          <a:p>
            <a:pPr marL="1371600" lvl="3" indent="0" algn="r" rtl="1">
              <a:lnSpc>
                <a:spcPct val="200000"/>
              </a:lnSpc>
              <a:buFont typeface="Wingdings" pitchFamily="2" charset="2"/>
              <a:buChar char="q"/>
            </a:pPr>
            <a:r>
              <a:rPr lang="fa-IR" sz="2400" dirty="0" smtClean="0"/>
              <a:t> شاغلین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26" y="3020969"/>
            <a:ext cx="4129617" cy="3093227"/>
          </a:xfrm>
          <a:prstGeom prst="rect">
            <a:avLst/>
          </a:prstGeom>
        </p:spPr>
      </p:pic>
      <p:pic>
        <p:nvPicPr>
          <p:cNvPr id="5" name="اموز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438" y="1101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1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50"/>
    </mc:Choice>
    <mc:Fallback xmlns="">
      <p:transition spd="slow" advTm="81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51652" y="179595"/>
            <a:ext cx="6745357" cy="1026354"/>
          </a:xfrm>
        </p:spPr>
        <p:txBody>
          <a:bodyPr>
            <a:noAutofit/>
          </a:bodyPr>
          <a:lstStyle/>
          <a:p>
            <a:pPr algn="ctr"/>
            <a:r>
              <a:rPr lang="fa-IR" sz="4000" dirty="0" smtClean="0">
                <a:cs typeface="B Yagut" pitchFamily="2" charset="-78"/>
              </a:rPr>
              <a:t>برنامه</a:t>
            </a:r>
            <a:r>
              <a:rPr lang="fa-IR" sz="4000" dirty="0" smtClean="0">
                <a:cs typeface="B Zar"/>
              </a:rPr>
              <a:t>‌</a:t>
            </a:r>
            <a:r>
              <a:rPr lang="fa-IR" sz="4000" dirty="0" smtClean="0">
                <a:cs typeface="B Yagut" pitchFamily="2" charset="-78"/>
              </a:rPr>
              <a:t>های </a:t>
            </a:r>
            <a:r>
              <a:rPr lang="fa-IR" sz="4000" dirty="0">
                <a:cs typeface="B Yagut" pitchFamily="2" charset="-78"/>
              </a:rPr>
              <a:t>مربوط به تغذیه </a:t>
            </a:r>
            <a:r>
              <a:rPr lang="fa-IR" sz="4000" dirty="0" smtClean="0">
                <a:cs typeface="B Yagut" pitchFamily="2" charset="-78"/>
              </a:rPr>
              <a:t>کارگران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7625" y="1335295"/>
            <a:ext cx="11433313" cy="5171522"/>
          </a:xfrm>
        </p:spPr>
        <p:txBody>
          <a:bodyPr/>
          <a:lstStyle/>
          <a:p>
            <a:pPr marL="0" indent="0" algn="r" rtl="1">
              <a:lnSpc>
                <a:spcPct val="200000"/>
              </a:lnSpc>
              <a:buNone/>
            </a:pPr>
            <a:r>
              <a:rPr lang="fa-IR" dirty="0" smtClean="0">
                <a:cs typeface="B Yagut" pitchFamily="2" charset="-78"/>
              </a:rPr>
              <a:t>شبانه </a:t>
            </a:r>
            <a:r>
              <a:rPr lang="fa-IR" dirty="0">
                <a:cs typeface="B Yagut" pitchFamily="2" charset="-78"/>
              </a:rPr>
              <a:t>روزي </a:t>
            </a:r>
            <a:r>
              <a:rPr lang="fa-IR" dirty="0" smtClean="0">
                <a:cs typeface="B Yagut" pitchFamily="2" charset="-78"/>
              </a:rPr>
              <a:t>برخی از محلهای کار و فعالیتها</a:t>
            </a: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dirty="0" smtClean="0">
                <a:cs typeface="B Yagut" pitchFamily="2" charset="-78"/>
              </a:rPr>
              <a:t>كار </a:t>
            </a:r>
            <a:r>
              <a:rPr lang="fa-IR" dirty="0">
                <a:cs typeface="B Yagut" pitchFamily="2" charset="-78"/>
              </a:rPr>
              <a:t>در زماني به غير از ساعات كاري روزانه (7 صبح تا 6 بعد از ظهر) </a:t>
            </a:r>
            <a:r>
              <a:rPr lang="fa-IR" dirty="0" smtClean="0">
                <a:cs typeface="B Yagut" pitchFamily="2" charset="-78"/>
              </a:rPr>
              <a:t> </a:t>
            </a: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dirty="0" smtClean="0">
                <a:cs typeface="B Yagut" pitchFamily="2" charset="-78"/>
              </a:rPr>
              <a:t>كار </a:t>
            </a:r>
            <a:r>
              <a:rPr lang="fa-IR" dirty="0">
                <a:cs typeface="B Yagut" pitchFamily="2" charset="-78"/>
              </a:rPr>
              <a:t>كردن در تعطيلات هفته، به عنوان شيفت كاري يا نوبت </a:t>
            </a:r>
            <a:r>
              <a:rPr lang="fa-IR" dirty="0" smtClean="0">
                <a:cs typeface="B Yagut" pitchFamily="2" charset="-78"/>
              </a:rPr>
              <a:t>كاري</a:t>
            </a: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dirty="0" smtClean="0">
                <a:cs typeface="B Yagut" pitchFamily="2" charset="-78"/>
              </a:rPr>
              <a:t>اهمیت رژيم غذايي و نيازهاي تغذيه اي در گروه‌های سنی مختلف و گروه‌های حساس</a:t>
            </a:r>
          </a:p>
          <a:p>
            <a:pPr marL="0" indent="0" algn="r" rtl="1">
              <a:lnSpc>
                <a:spcPct val="200000"/>
              </a:lnSpc>
              <a:buNone/>
            </a:pPr>
            <a:endParaRPr lang="en-US" dirty="0">
              <a:cs typeface="B Yagut" pitchFamily="2" charset="-78"/>
            </a:endParaRPr>
          </a:p>
          <a:p>
            <a:pPr marL="0" indent="0" algn="r" rtl="1">
              <a:lnSpc>
                <a:spcPct val="200000"/>
              </a:lnSpc>
              <a:buNone/>
            </a:pPr>
            <a:endParaRPr lang="en-US" dirty="0">
              <a:cs typeface="B Yagut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463" y="1594468"/>
            <a:ext cx="2792886" cy="2601100"/>
          </a:xfrm>
          <a:prstGeom prst="rect">
            <a:avLst/>
          </a:prstGeom>
        </p:spPr>
      </p:pic>
      <p:pic>
        <p:nvPicPr>
          <p:cNvPr id="5" name="تغذی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" y="5468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1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20"/>
    </mc:Choice>
    <mc:Fallback xmlns="">
      <p:transition spd="slow" advTm="83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97" y="1282890"/>
            <a:ext cx="11704320" cy="417621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 rtl="1">
              <a:lnSpc>
                <a:spcPct val="200000"/>
              </a:lnSpc>
            </a:pPr>
            <a:r>
              <a:rPr lang="fa-IR" sz="3200" dirty="0" smtClean="0">
                <a:cs typeface="B Yagut" panose="00000400000000000000" pitchFamily="2" charset="-78"/>
              </a:rPr>
              <a:t>در این فصل برنامه</a:t>
            </a:r>
            <a:r>
              <a:rPr lang="fa-IR" sz="3200" dirty="0" smtClean="0">
                <a:cs typeface="B Zar"/>
              </a:rPr>
              <a:t>‌</a:t>
            </a:r>
            <a:r>
              <a:rPr lang="fa-IR" sz="3200" dirty="0" smtClean="0">
                <a:cs typeface="B Yagut" panose="00000400000000000000" pitchFamily="2" charset="-78"/>
              </a:rPr>
              <a:t>های بهداشت حرفه</a:t>
            </a:r>
            <a:r>
              <a:rPr lang="fa-IR" sz="3200" dirty="0" smtClean="0">
                <a:cs typeface="B Zar"/>
              </a:rPr>
              <a:t>‌</a:t>
            </a:r>
            <a:r>
              <a:rPr lang="fa-IR" sz="3200" dirty="0" smtClean="0">
                <a:cs typeface="B Yagut" panose="00000400000000000000" pitchFamily="2" charset="-78"/>
              </a:rPr>
              <a:t>ای به طور مختصر و مفید ارائه گردید. از مطالب ارائه شده چنین بر می</a:t>
            </a:r>
            <a:r>
              <a:rPr lang="fa-IR" sz="3200" dirty="0" smtClean="0">
                <a:cs typeface="B Zar"/>
              </a:rPr>
              <a:t>‌</a:t>
            </a:r>
            <a:r>
              <a:rPr lang="fa-IR" sz="3200" dirty="0" smtClean="0">
                <a:cs typeface="B Yagut" panose="00000400000000000000" pitchFamily="2" charset="-78"/>
              </a:rPr>
              <a:t>آید که لازم است بهورزان با برنامه</a:t>
            </a:r>
            <a:r>
              <a:rPr lang="fa-IR" sz="3200" dirty="0" smtClean="0">
                <a:cs typeface="B Zar"/>
              </a:rPr>
              <a:t>‌</a:t>
            </a:r>
            <a:r>
              <a:rPr lang="fa-IR" sz="3200" dirty="0" smtClean="0">
                <a:cs typeface="B Yagut" panose="00000400000000000000" pitchFamily="2" charset="-78"/>
              </a:rPr>
              <a:t>های کلی بهدا</a:t>
            </a:r>
            <a:r>
              <a:rPr lang="fa-IR" sz="3200" dirty="0" smtClean="0">
                <a:cs typeface="B Zar"/>
              </a:rPr>
              <a:t>‌</a:t>
            </a:r>
            <a:r>
              <a:rPr lang="fa-IR" sz="3200" dirty="0" smtClean="0">
                <a:cs typeface="B Yagut" panose="00000400000000000000" pitchFamily="2" charset="-78"/>
              </a:rPr>
              <a:t>شت حرفه</a:t>
            </a:r>
            <a:r>
              <a:rPr lang="fa-IR" sz="3200" dirty="0" smtClean="0">
                <a:cs typeface="B Zar"/>
              </a:rPr>
              <a:t>‌</a:t>
            </a:r>
            <a:r>
              <a:rPr lang="fa-IR" sz="3200" dirty="0" smtClean="0">
                <a:cs typeface="B Yagut" panose="00000400000000000000" pitchFamily="2" charset="-78"/>
              </a:rPr>
              <a:t>ای آشنایی داشته و در چهارچوب خدمات سطح اول با توجه به نقش خانه</a:t>
            </a:r>
            <a:r>
              <a:rPr lang="fa-IR" sz="3200" dirty="0" smtClean="0">
                <a:cs typeface="B Zar"/>
              </a:rPr>
              <a:t>‌</a:t>
            </a:r>
            <a:r>
              <a:rPr lang="fa-IR" sz="3200" dirty="0" smtClean="0">
                <a:cs typeface="B Yagut" panose="00000400000000000000" pitchFamily="2" charset="-78"/>
              </a:rPr>
              <a:t>های بهداشت در آن دستورالعمل، خدمات بهداشت حرفه</a:t>
            </a:r>
            <a:r>
              <a:rPr lang="fa-IR" sz="3200" dirty="0" smtClean="0">
                <a:cs typeface="B Zar"/>
              </a:rPr>
              <a:t>‌</a:t>
            </a:r>
            <a:r>
              <a:rPr lang="fa-IR" sz="3200" dirty="0" smtClean="0">
                <a:cs typeface="B Yagut" panose="00000400000000000000" pitchFamily="2" charset="-78"/>
              </a:rPr>
              <a:t>ای را ارائه دهند.</a:t>
            </a:r>
            <a:endParaRPr lang="en-US" sz="3200" dirty="0">
              <a:cs typeface="B Yagut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32190" y="198454"/>
            <a:ext cx="38154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خلاصه و نتیجه</a:t>
            </a:r>
            <a:r>
              <a:rPr lang="fa-IR" sz="4000" dirty="0" smtClean="0">
                <a:cs typeface="B Zar"/>
              </a:rPr>
              <a:t>‌</a:t>
            </a:r>
            <a:r>
              <a:rPr lang="fa-IR" sz="4000" dirty="0" smtClean="0">
                <a:cs typeface="B Yagut" panose="00000400000000000000" pitchFamily="2" charset="-78"/>
              </a:rPr>
              <a:t>گیری</a:t>
            </a:r>
            <a:endParaRPr lang="en-US" sz="4000" dirty="0"/>
          </a:p>
        </p:txBody>
      </p:sp>
      <p:pic>
        <p:nvPicPr>
          <p:cNvPr id="3" name="خلاص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7825" y="5183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5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00"/>
    </mc:Choice>
    <mc:Fallback xmlns="">
      <p:transition spd="slow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0754" y="0"/>
            <a:ext cx="4316896" cy="104692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پرسش تمرین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026" y="1243589"/>
            <a:ext cx="11728173" cy="536924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457200" indent="-457200" algn="r" rtl="1">
              <a:lnSpc>
                <a:spcPts val="3500"/>
              </a:lnSpc>
              <a:buFont typeface="+mj-lt"/>
              <a:buAutoNum type="arabicPeriod"/>
            </a:pPr>
            <a:r>
              <a:rPr lang="fa-IR" sz="2400" dirty="0" smtClean="0">
                <a:cs typeface="B Yagut" pitchFamily="2" charset="-78"/>
              </a:rPr>
              <a:t> برنامه‌های کلی بهداشت حرفه ای را بیان نمائید؟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 smtClean="0">
                <a:cs typeface="B Yagut" pitchFamily="2" charset="-78"/>
              </a:rPr>
              <a:t>برخی از طرح‌های کنترلی و بهسازی محیط کار را توضیح دهید؟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 smtClean="0">
                <a:cs typeface="B Yagut" pitchFamily="2" charset="-78"/>
              </a:rPr>
              <a:t>منظور از ارزیابی در بهداشت حرفه‌ای چیست؟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 smtClean="0">
                <a:cs typeface="B Yagut" pitchFamily="2" charset="-78"/>
              </a:rPr>
              <a:t>منظور از معاینات پزشکی کارگران را بیان نمائید؟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 smtClean="0">
                <a:cs typeface="B Yagut" pitchFamily="2" charset="-78"/>
              </a:rPr>
              <a:t>در صورتیکه بهداشت را راه پیشگیری از بیماری بدانیم ایمنی راه پیشگیری از چیست توضیح دهید؟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 smtClean="0">
                <a:cs typeface="B Yagut" pitchFamily="2" charset="-78"/>
              </a:rPr>
              <a:t>مفهوم کمک‌های اولیه چیست و هدف از تدارک آن در کارگاه‌ها چه مواردی می</a:t>
            </a:r>
            <a:r>
              <a:rPr lang="fa-IR" sz="2400" dirty="0" smtClean="0">
                <a:cs typeface="B Zar"/>
              </a:rPr>
              <a:t>‌</a:t>
            </a:r>
            <a:r>
              <a:rPr lang="fa-IR" sz="2400" dirty="0" smtClean="0">
                <a:cs typeface="B Yagut" pitchFamily="2" charset="-78"/>
              </a:rPr>
              <a:t>تواند باشد؟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 smtClean="0">
                <a:cs typeface="B Yagut" pitchFamily="2" charset="-78"/>
              </a:rPr>
              <a:t>مختصری از برنامه آموزش بهداشت کارگران را توضیح دهید؟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 smtClean="0">
                <a:cs typeface="B Yagut" pitchFamily="2" charset="-78"/>
              </a:rPr>
              <a:t>به چه دلیل برنامه تغذیه شاغلین از برنامه‌های بهداشت </a:t>
            </a:r>
            <a:r>
              <a:rPr lang="fa-IR" sz="2400" dirty="0">
                <a:cs typeface="B Yagut" pitchFamily="2" charset="-78"/>
              </a:rPr>
              <a:t>حرفه</a:t>
            </a:r>
            <a:r>
              <a:rPr lang="fa-IR" sz="2400" dirty="0">
                <a:cs typeface="B Zar"/>
              </a:rPr>
              <a:t>‌</a:t>
            </a:r>
            <a:r>
              <a:rPr lang="fa-IR" sz="2400" dirty="0">
                <a:cs typeface="B Yagut" pitchFamily="2" charset="-78"/>
              </a:rPr>
              <a:t>ای </a:t>
            </a:r>
            <a:r>
              <a:rPr lang="fa-IR" sz="2400" dirty="0" smtClean="0">
                <a:cs typeface="B Yagut" pitchFamily="2" charset="-78"/>
              </a:rPr>
              <a:t>در نظر گرفته شده است. توضیح دهید؟</a:t>
            </a:r>
          </a:p>
          <a:p>
            <a:pPr marL="514350" indent="-514350" algn="r" rtl="1">
              <a:lnSpc>
                <a:spcPct val="150000"/>
              </a:lnSpc>
              <a:buFont typeface="Wingdings" pitchFamily="2" charset="2"/>
              <a:buChar char="Ø"/>
            </a:pPr>
            <a:endParaRPr lang="fa-IR" sz="2400" dirty="0" smtClean="0">
              <a:cs typeface="B Yagut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Wingdings" pitchFamily="2" charset="2"/>
              <a:buChar char="Ø"/>
            </a:pPr>
            <a:endParaRPr lang="fa-IR" sz="2400" dirty="0" smtClean="0">
              <a:cs typeface="B Yagut" pitchFamily="2" charset="-78"/>
            </a:endParaRPr>
          </a:p>
        </p:txBody>
      </p:sp>
      <p:pic>
        <p:nvPicPr>
          <p:cNvPr id="4" name="پرس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475" y="1674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6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0"/>
    </mc:Choice>
    <mc:Fallback xmlns="">
      <p:transition spd="slow" advTm="6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11742" y="494126"/>
            <a:ext cx="28518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فهرست منابع 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8363" y="1338492"/>
            <a:ext cx="11737075" cy="3997785"/>
          </a:xfrm>
        </p:spPr>
        <p:txBody>
          <a:bodyPr>
            <a:normAutofit/>
          </a:bodyPr>
          <a:lstStyle/>
          <a:p>
            <a:pPr marL="514350" indent="-514350" algn="just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چوبینه،ع. امیرزاده،ف. کلیات بهداشت حرفه ای، دانشگاه علوم پزشکی شیراز، چاپ هفتم،1390   </a:t>
            </a:r>
          </a:p>
          <a:p>
            <a:pPr marL="514350" indent="-514350" algn="r" rtl="1">
              <a:lnSpc>
                <a:spcPct val="12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حلم </a:t>
            </a:r>
            <a:r>
              <a:rPr lang="fa-IR" sz="2400" dirty="0" smtClean="0">
                <a:cs typeface="B Yagut" pitchFamily="2" charset="-78"/>
              </a:rPr>
              <a:t>سرشت، پ. </a:t>
            </a:r>
            <a:r>
              <a:rPr lang="fa-IR" sz="2400" dirty="0">
                <a:cs typeface="B Yagut" pitchFamily="2" charset="-78"/>
              </a:rPr>
              <a:t>دل </a:t>
            </a:r>
            <a:r>
              <a:rPr lang="fa-IR" sz="2400" dirty="0" smtClean="0">
                <a:cs typeface="B Yagut" pitchFamily="2" charset="-78"/>
              </a:rPr>
              <a:t>پیشه، ا. </a:t>
            </a:r>
            <a:r>
              <a:rPr lang="fa-IR" sz="2400" dirty="0">
                <a:cs typeface="B Yagut" pitchFamily="2" charset="-78"/>
              </a:rPr>
              <a:t>بهداشت کار </a:t>
            </a:r>
          </a:p>
          <a:p>
            <a:pPr marL="514350" indent="-514350" algn="r" rtl="1">
              <a:lnSpc>
                <a:spcPct val="12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مرکز سلامت محیط و کار، دستورالعمل تامین سلامت کار در </a:t>
            </a:r>
            <a:r>
              <a:rPr lang="fa-IR" sz="2400" dirty="0" smtClean="0">
                <a:cs typeface="B Yagut" pitchFamily="2" charset="-78"/>
              </a:rPr>
              <a:t>کارگاه‌های </a:t>
            </a:r>
            <a:r>
              <a:rPr lang="fa-IR" sz="2400" dirty="0">
                <a:cs typeface="B Yagut" pitchFamily="2" charset="-78"/>
              </a:rPr>
              <a:t>کوچک، وزارت بهداشت درمان و آموزش پزشکی، معاونت سلامت</a:t>
            </a:r>
          </a:p>
          <a:p>
            <a:pPr marL="514350" indent="-514350" algn="r" rtl="1">
              <a:lnSpc>
                <a:spcPct val="120000"/>
              </a:lnSpc>
              <a:buFont typeface="+mj-lt"/>
              <a:buAutoNum type="arabicPeriod"/>
            </a:pPr>
            <a:r>
              <a:rPr lang="fa-IR" sz="2400" dirty="0">
                <a:latin typeface="Cambria" pitchFamily="18" charset="0"/>
                <a:ea typeface="Times New Roman" pitchFamily="18" charset="0"/>
                <a:cs typeface="B Yagut" pitchFamily="2" charset="-78"/>
              </a:rPr>
              <a:t>مرکز مدیریت </a:t>
            </a:r>
            <a:r>
              <a:rPr lang="fa-IR" sz="2400" dirty="0" smtClean="0">
                <a:latin typeface="Cambria" pitchFamily="18" charset="0"/>
                <a:ea typeface="Times New Roman" pitchFamily="18" charset="0"/>
                <a:cs typeface="B Yagut" pitchFamily="2" charset="-78"/>
              </a:rPr>
              <a:t>شبکه، خدمات سلامت سطح اول</a:t>
            </a:r>
            <a:r>
              <a:rPr lang="en-US" sz="2400" dirty="0" smtClean="0">
                <a:latin typeface="Cambria" pitchFamily="18" charset="0"/>
                <a:ea typeface="Times New Roman" pitchFamily="18" charset="0"/>
                <a:cs typeface="B Yagut" pitchFamily="2" charset="-78"/>
              </a:rPr>
              <a:t>  </a:t>
            </a:r>
            <a:r>
              <a:rPr lang="fa-IR" sz="2400" dirty="0" smtClean="0">
                <a:latin typeface="Cambria" pitchFamily="18" charset="0"/>
                <a:ea typeface="Times New Roman" pitchFamily="18" charset="0"/>
                <a:cs typeface="B Yagut" pitchFamily="2" charset="-78"/>
              </a:rPr>
              <a:t>بهداشت حرفه‌ای، ویژه استفاده در شهر، حاشيه شهر و مناطق روستایی </a:t>
            </a:r>
            <a:r>
              <a:rPr lang="ar-SA" sz="2400" dirty="0" smtClean="0">
                <a:cs typeface="B Yagut" pitchFamily="2" charset="-78"/>
              </a:rPr>
              <a:t>مهر 1394</a:t>
            </a:r>
            <a:endParaRPr lang="fa-IR" sz="2400" dirty="0" smtClean="0">
              <a:cs typeface="B Yagut" pitchFamily="2" charset="-78"/>
            </a:endParaRPr>
          </a:p>
          <a:p>
            <a:pPr marL="514350" indent="-514350" algn="r" rtl="1">
              <a:lnSpc>
                <a:spcPct val="120000"/>
              </a:lnSpc>
              <a:buFont typeface="+mj-lt"/>
              <a:buAutoNum type="arabicPeriod"/>
            </a:pPr>
            <a:r>
              <a:rPr lang="ar-SA" sz="2400" dirty="0" smtClean="0">
                <a:cs typeface="B Yagut" pitchFamily="2" charset="-78"/>
              </a:rPr>
              <a:t>عزتیان</a:t>
            </a:r>
            <a:r>
              <a:rPr lang="fa-IR" sz="2400" dirty="0" smtClean="0">
                <a:cs typeface="B Yagut" pitchFamily="2" charset="-78"/>
              </a:rPr>
              <a:t>، ر، </a:t>
            </a:r>
            <a:r>
              <a:rPr lang="ar-SA" sz="2400" dirty="0" smtClean="0">
                <a:cs typeface="B Yagut" pitchFamily="2" charset="-78"/>
              </a:rPr>
              <a:t>سایت ایران</a:t>
            </a:r>
            <a:r>
              <a:rPr lang="fa-IR" sz="2400" dirty="0" smtClean="0">
                <a:cs typeface="B Yagut" pitchFamily="2" charset="-78"/>
              </a:rPr>
              <a:t>، </a:t>
            </a:r>
            <a:r>
              <a:rPr lang="ar-SA" sz="2400" dirty="0" smtClean="0">
                <a:cs typeface="B Yagut" pitchFamily="2" charset="-78"/>
              </a:rPr>
              <a:t>مرکز سلامت محیط و کار- معاونت بهداشت</a:t>
            </a:r>
            <a:endParaRPr lang="fa-IR" sz="2400" dirty="0" smtClean="0">
              <a:cs typeface="B Yagut" pitchFamily="2" charset="-78"/>
            </a:endParaRPr>
          </a:p>
        </p:txBody>
      </p:sp>
      <p:pic>
        <p:nvPicPr>
          <p:cNvPr id="2" name="خداحافظ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6550" y="55514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12800" y="1447801"/>
            <a:ext cx="103632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71462" y="3200400"/>
            <a:ext cx="10763325" cy="1752600"/>
          </a:xfrm>
        </p:spPr>
        <p:txBody>
          <a:bodyPr>
            <a:normAutofit/>
          </a:bodyPr>
          <a:lstStyle/>
          <a:p>
            <a:pPr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 دانشگاه علوم پزشکی و خدمات بهداشتی درمانی شیراز</a:t>
            </a:r>
          </a:p>
          <a:p>
            <a:pPr rtl="1"/>
            <a:r>
              <a:rPr lang="fa-IR" dirty="0" smtClean="0"/>
              <a:t>امور بهورزی معاونت بهداشت</a:t>
            </a:r>
            <a:endParaRPr lang="en-US" dirty="0" smtClean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پست الکترونیک</a:t>
            </a:r>
            <a:r>
              <a:rPr lang="en-US" dirty="0" smtClean="0">
                <a:solidFill>
                  <a:schemeClr val="tx1"/>
                </a:solidFill>
                <a:cs typeface="B Yagut" panose="00000400000000000000" pitchFamily="2" charset="-78"/>
              </a:rPr>
              <a:t>  </a:t>
            </a:r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en-US" dirty="0" smtClean="0">
                <a:solidFill>
                  <a:schemeClr val="tx1"/>
                </a:solidFill>
                <a:cs typeface="B Yagut" panose="00000400000000000000" pitchFamily="2" charset="-78"/>
              </a:rPr>
              <a:t>Shiraz_behvarz@sums.ac.ir</a:t>
            </a:r>
            <a:endParaRPr lang="en-US" i="1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305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1424" y="0"/>
            <a:ext cx="6551740" cy="1048512"/>
          </a:xfrm>
        </p:spPr>
        <p:txBody>
          <a:bodyPr>
            <a:normAutofit/>
          </a:bodyPr>
          <a:lstStyle/>
          <a:p>
            <a:pPr algn="ctr" rtl="1"/>
            <a:r>
              <a:rPr lang="fa-IR" b="1" dirty="0" smtClean="0">
                <a:cs typeface="B Yagut" panose="00000400000000000000" pitchFamily="2" charset="-78"/>
              </a:rPr>
              <a:t> مشخصات سند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84145" y="1082229"/>
            <a:ext cx="3510407" cy="542163"/>
          </a:xfrm>
        </p:spPr>
        <p:txBody>
          <a:bodyPr/>
          <a:lstStyle/>
          <a:p>
            <a:pPr algn="ctr" rtl="1"/>
            <a:r>
              <a:rPr lang="fa-IR" dirty="0" smtClean="0">
                <a:cs typeface="B Yagut" panose="00000400000000000000" pitchFamily="2" charset="-78"/>
              </a:rPr>
              <a:t>مشخصات مدرس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60454" y="3685879"/>
            <a:ext cx="5157787" cy="2046181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مهندس </a:t>
            </a:r>
            <a:r>
              <a:rPr lang="fa-IR" sz="2000" b="1" dirty="0" smtClean="0">
                <a:cs typeface="B Yagut" panose="00000400000000000000" pitchFamily="2" charset="-78"/>
              </a:rPr>
              <a:t>احمدرضا رهسپار</a:t>
            </a:r>
          </a:p>
          <a:p>
            <a:pPr marL="0" indent="0" algn="ctr" rtl="1"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کارشناس ارشد مهندسی بهداشت محیط</a:t>
            </a:r>
          </a:p>
          <a:p>
            <a:pPr marL="0" indent="0" algn="ctr" rtl="1"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مربی مرکز آموزش بهورزی شهرستان </a:t>
            </a:r>
            <a:r>
              <a:rPr lang="fa-IR" sz="2000" b="1" dirty="0" smtClean="0">
                <a:cs typeface="B Yagut" panose="00000400000000000000" pitchFamily="2" charset="-78"/>
              </a:rPr>
              <a:t>داراب</a:t>
            </a:r>
            <a:endParaRPr lang="en-US" sz="2000" dirty="0" smtClean="0"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 دانشگاه علوم پزشکی و خدمات بهداشتی درمانی </a:t>
            </a:r>
            <a:r>
              <a:rPr lang="fa-IR" sz="2000" b="1" dirty="0" smtClean="0">
                <a:cs typeface="B Yagut" panose="00000400000000000000" pitchFamily="2" charset="-78"/>
              </a:rPr>
              <a:t>شیراز</a:t>
            </a:r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08776" y="1353311"/>
            <a:ext cx="5183188" cy="432435"/>
          </a:xfrm>
        </p:spPr>
        <p:txBody>
          <a:bodyPr/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93536" y="2480691"/>
            <a:ext cx="5454460" cy="3684588"/>
          </a:xfrm>
        </p:spPr>
        <p:txBody>
          <a:bodyPr>
            <a:normAutofit/>
          </a:bodyPr>
          <a:lstStyle/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حیطه درس: </a:t>
            </a:r>
            <a:r>
              <a:rPr lang="fa-IR" sz="2000" b="1" dirty="0" smtClean="0">
                <a:cs typeface="B Yagut" panose="00000400000000000000" pitchFamily="2" charset="-78"/>
              </a:rPr>
              <a:t>بهداشت حرفه ای</a:t>
            </a:r>
          </a:p>
          <a:p>
            <a:pPr lvl="0" algn="r" rtl="1"/>
            <a:r>
              <a:rPr lang="fa-IR" sz="2000" dirty="0"/>
              <a:t>تاریخ </a:t>
            </a:r>
            <a:r>
              <a:rPr lang="fa-IR" sz="2000" dirty="0" smtClean="0"/>
              <a:t>آخرین </a:t>
            </a:r>
            <a:r>
              <a:rPr lang="fa-IR" sz="2000" dirty="0"/>
              <a:t>بازنگری: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9</a:t>
            </a:r>
            <a:r>
              <a:rPr lang="fa-IR" sz="2000" dirty="0">
                <a:solidFill>
                  <a:prstClr val="black"/>
                </a:solidFill>
              </a:rPr>
              <a:t>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تیر1399</a:t>
            </a:r>
          </a:p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نوبت تهیه: 1</a:t>
            </a:r>
          </a:p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 نام فایل: </a:t>
            </a:r>
            <a:r>
              <a:rPr lang="en-US" sz="2000" dirty="0" smtClean="0">
                <a:cs typeface="B Yagut" panose="00000400000000000000" pitchFamily="2" charset="-78"/>
              </a:rPr>
              <a:t>BH-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ashnaee-ba-barnamehhae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salamat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kar-edi2</a:t>
            </a:r>
            <a:endParaRPr lang="fa-I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hmad\Desktop\rahsepar-ahmadrez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63017" y="1866011"/>
            <a:ext cx="1352659" cy="1438391"/>
          </a:xfrm>
          <a:prstGeom prst="rect">
            <a:avLst/>
          </a:prstGeom>
          <a:noFill/>
        </p:spPr>
      </p:pic>
      <p:pic>
        <p:nvPicPr>
          <p:cNvPr id="3" name="معرف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875" y="6113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3224" y="948690"/>
            <a:ext cx="1120444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b="1" dirty="0" smtClean="0">
                <a:cs typeface="B Yagut" panose="00000400000000000000" pitchFamily="2" charset="-78"/>
              </a:rPr>
              <a:t>انتظار می‌رود فراگیر پس از مطالعه این درس بتواند:</a:t>
            </a:r>
            <a:endParaRPr lang="fa-IR" sz="2400" dirty="0" smtClean="0">
              <a:cs typeface="B Yagut" pitchFamily="2" charset="-78"/>
            </a:endParaRPr>
          </a:p>
          <a:p>
            <a:pPr marL="514350" lvl="0" indent="-51435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000" dirty="0" smtClean="0">
                <a:cs typeface="B Yagut" pitchFamily="2" charset="-78"/>
              </a:rPr>
              <a:t>برنامه‌های کلی بهداشت حرفه‌ای را بیان نماید</a:t>
            </a:r>
            <a:r>
              <a:rPr lang="en-US" sz="2000" dirty="0" smtClean="0">
                <a:cs typeface="B Yagut" pitchFamily="2" charset="-78"/>
              </a:rPr>
              <a:t>.</a:t>
            </a:r>
            <a:endParaRPr lang="fa-IR" sz="2000" dirty="0" smtClean="0">
              <a:cs typeface="B Yagut" pitchFamily="2" charset="-78"/>
            </a:endParaRPr>
          </a:p>
          <a:p>
            <a:pPr marL="514350" indent="-51435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000" dirty="0" smtClean="0">
                <a:cs typeface="B Yagut" pitchFamily="2" charset="-78"/>
              </a:rPr>
              <a:t>اهمیت پیش‌بینی، شناسایی، ارزیابی عوامل زیان‌آور موجود در محیط کار را بیان نموده و برخی طرح‌های کنترلی و بهسازی محیط کار را توضیح دهد.</a:t>
            </a:r>
          </a:p>
          <a:p>
            <a:pPr marL="514350" indent="-51435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000" dirty="0" smtClean="0">
                <a:cs typeface="B Yagut" pitchFamily="2" charset="-78"/>
              </a:rPr>
              <a:t>برنامه‌های مربوط به معاینات پزشکی کارگران را بیان نماید.</a:t>
            </a:r>
          </a:p>
          <a:p>
            <a:pPr marL="514350" indent="-51435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000" dirty="0" smtClean="0">
                <a:cs typeface="B Yagut" pitchFamily="2" charset="-78"/>
              </a:rPr>
              <a:t>دلیل وجود برنامه</a:t>
            </a:r>
            <a:r>
              <a:rPr lang="fa-IR" sz="2000" dirty="0" smtClean="0">
                <a:cs typeface="B Zar"/>
              </a:rPr>
              <a:t>‌</a:t>
            </a:r>
            <a:r>
              <a:rPr lang="fa-IR" sz="2000" dirty="0" smtClean="0">
                <a:cs typeface="B Yagut" pitchFamily="2" charset="-78"/>
              </a:rPr>
              <a:t>های مربوط به حفاظت و ایمنی در محیط‌های کاری را توضیح دهد.</a:t>
            </a:r>
          </a:p>
          <a:p>
            <a:pPr marL="514350" indent="-51435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000" dirty="0" smtClean="0">
                <a:cs typeface="B Yagut" pitchFamily="2" charset="-78"/>
              </a:rPr>
              <a:t>دلیل وجود امکانات درمانی و کمک‌های اولیه در کارگاه‌ها را بیان نماید.</a:t>
            </a:r>
          </a:p>
          <a:p>
            <a:pPr marL="514350" indent="-51435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000" dirty="0" smtClean="0">
                <a:cs typeface="B Yagut" pitchFamily="2" charset="-78"/>
              </a:rPr>
              <a:t>هدف از برنامه آموزش بهداشت کارگران را توضیح دهد.</a:t>
            </a:r>
          </a:p>
          <a:p>
            <a:pPr marL="514350" indent="-51435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000" dirty="0" smtClean="0">
                <a:cs typeface="B Yagut" pitchFamily="2" charset="-78"/>
              </a:rPr>
              <a:t>برنامه‌های مربوط به تغذیه کارگران را توضیح دهد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4523994" y="0"/>
            <a:ext cx="3343656" cy="7077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 اهداف آموزشی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anose="00000400000000000000" pitchFamily="2" charset="-78"/>
            </a:endParaRPr>
          </a:p>
        </p:txBody>
      </p:sp>
      <p:pic>
        <p:nvPicPr>
          <p:cNvPr id="3" name="اهدا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959" y="54693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50"/>
    </mc:Choice>
    <mc:Fallback xmlns="">
      <p:transition spd="slow" advTm="5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9568" y="0"/>
            <a:ext cx="7132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kern="2000" dirty="0" smtClean="0">
                <a:cs typeface="B Yagut" pitchFamily="2" charset="-78"/>
              </a:rPr>
              <a:t>فهرست عناوین</a:t>
            </a:r>
            <a:endParaRPr lang="en-US" sz="4000" kern="2000" dirty="0">
              <a:cs typeface="B Yagu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9027" y="869015"/>
            <a:ext cx="1197996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برنامه‌های کلی بهداشت حرفه ای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برنامه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های بهداشت حرفه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ای طبق بسته خدمات سطح اول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پیش بینی، شناسایی، ارزیابی عوامل زیان آور موجود در محیط کار و</a:t>
            </a:r>
            <a:r>
              <a:rPr lang="en-US" sz="2800" dirty="0" smtClean="0">
                <a:cs typeface="B Yagut" pitchFamily="2" charset="-78"/>
              </a:rPr>
              <a:t> </a:t>
            </a:r>
            <a:r>
              <a:rPr lang="fa-IR" sz="2800" dirty="0" smtClean="0">
                <a:cs typeface="B Yagut" pitchFamily="2" charset="-78"/>
              </a:rPr>
              <a:t>ارائه طرح‌های کنترلی و</a:t>
            </a:r>
            <a:r>
              <a:rPr lang="en-US" sz="2800" dirty="0" smtClean="0">
                <a:cs typeface="B Yagut" pitchFamily="2" charset="-78"/>
              </a:rPr>
              <a:t> </a:t>
            </a:r>
            <a:r>
              <a:rPr lang="fa-IR" sz="2800" dirty="0" smtClean="0">
                <a:cs typeface="B Yagut" pitchFamily="2" charset="-78"/>
              </a:rPr>
              <a:t>بهسازی محیط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برنامه‌های مربوط به معاینات پزشکی کارگران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برنامه‌های مربوط به حفاظت و</a:t>
            </a:r>
            <a:r>
              <a:rPr lang="en-US" sz="2800" dirty="0" smtClean="0">
                <a:cs typeface="B Yagut" pitchFamily="2" charset="-78"/>
              </a:rPr>
              <a:t> </a:t>
            </a:r>
            <a:r>
              <a:rPr lang="fa-IR" sz="2800" dirty="0" smtClean="0">
                <a:cs typeface="B Yagut" pitchFamily="2" charset="-78"/>
              </a:rPr>
              <a:t>ایمنی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ایجاد امکانات درمانی و</a:t>
            </a:r>
            <a:r>
              <a:rPr lang="en-US" sz="2800" dirty="0" smtClean="0">
                <a:cs typeface="B Yagut" pitchFamily="2" charset="-78"/>
              </a:rPr>
              <a:t> </a:t>
            </a:r>
            <a:r>
              <a:rPr lang="fa-IR" sz="2800" dirty="0" smtClean="0">
                <a:cs typeface="B Yagut" pitchFamily="2" charset="-78"/>
              </a:rPr>
              <a:t>کمک‌های اولیه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برنامه‌های مربوط به آموزش بهداشت کارگران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برنامه‌های مربوط به تغذیه کارگران</a:t>
            </a:r>
            <a:endParaRPr lang="en-US" sz="2800" kern="2000" dirty="0">
              <a:cs typeface="B Yagut" pitchFamily="2" charset="-78"/>
            </a:endParaRPr>
          </a:p>
        </p:txBody>
      </p:sp>
      <p:pic>
        <p:nvPicPr>
          <p:cNvPr id="4" name="عناوی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5238" y="50466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30"/>
    </mc:Choice>
    <mc:Fallback xmlns="">
      <p:transition spd="slow" advTm="43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745435" y="166342"/>
            <a:ext cx="10515600" cy="70830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a-IR" sz="4000" dirty="0" smtClean="0">
                <a:cs typeface="B Yagut" pitchFamily="2" charset="-78"/>
              </a:rPr>
              <a:t>برنامه‌های کلی بهداشت حرفه‌ای</a:t>
            </a:r>
            <a:endParaRPr lang="en-US" sz="4000" dirty="0" smtClean="0">
              <a:cs typeface="B Yagut" pitchFamily="2" charset="-78"/>
            </a:endParaRP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38539" y="1227971"/>
            <a:ext cx="11688417" cy="537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3200" dirty="0" smtClean="0">
                <a:cs typeface="B Yagut" pitchFamily="2" charset="-78"/>
              </a:rPr>
              <a:t>پیش‌بینی، شناسایی، ارزیابی عوامل زیان‌آور </a:t>
            </a:r>
            <a:r>
              <a:rPr lang="fa-IR" sz="3200" dirty="0">
                <a:cs typeface="B Yagut" pitchFamily="2" charset="-78"/>
              </a:rPr>
              <a:t>موجود در محیط کار </a:t>
            </a:r>
            <a:r>
              <a:rPr lang="fa-IR" sz="3200" dirty="0" smtClean="0">
                <a:cs typeface="B Yagut" pitchFamily="2" charset="-78"/>
              </a:rPr>
              <a:t>و</a:t>
            </a:r>
            <a:r>
              <a:rPr lang="en-US" sz="3200" dirty="0" smtClean="0">
                <a:cs typeface="B Yagut" pitchFamily="2" charset="-78"/>
              </a:rPr>
              <a:t> </a:t>
            </a:r>
            <a:r>
              <a:rPr lang="fa-IR" sz="3200" dirty="0" smtClean="0">
                <a:cs typeface="B Yagut" pitchFamily="2" charset="-78"/>
              </a:rPr>
              <a:t>ارائه طرح‌های </a:t>
            </a:r>
            <a:r>
              <a:rPr lang="fa-IR" sz="3200" dirty="0">
                <a:cs typeface="B Yagut" pitchFamily="2" charset="-78"/>
              </a:rPr>
              <a:t>کنترلی وبهسازی محیط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3200" dirty="0" smtClean="0">
                <a:cs typeface="B Yagut" pitchFamily="2" charset="-78"/>
              </a:rPr>
              <a:t>برنامه‌های </a:t>
            </a:r>
            <a:r>
              <a:rPr lang="fa-IR" sz="3200" dirty="0">
                <a:cs typeface="B Yagut" pitchFamily="2" charset="-78"/>
              </a:rPr>
              <a:t>مربوط به معاینات پزشکی </a:t>
            </a:r>
            <a:r>
              <a:rPr lang="fa-IR" sz="3200" dirty="0" smtClean="0">
                <a:cs typeface="B Yagut" pitchFamily="2" charset="-78"/>
              </a:rPr>
              <a:t>کارگران</a:t>
            </a:r>
            <a:endParaRPr lang="fa-IR" sz="3200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3200" dirty="0" smtClean="0">
                <a:cs typeface="B Yagut" pitchFamily="2" charset="-78"/>
              </a:rPr>
              <a:t>برنامه‌های </a:t>
            </a:r>
            <a:r>
              <a:rPr lang="fa-IR" sz="3200" dirty="0">
                <a:cs typeface="B Yagut" pitchFamily="2" charset="-78"/>
              </a:rPr>
              <a:t>مربوط به حفاظت </a:t>
            </a:r>
            <a:r>
              <a:rPr lang="fa-IR" sz="3200" dirty="0" smtClean="0">
                <a:cs typeface="B Yagut" pitchFamily="2" charset="-78"/>
              </a:rPr>
              <a:t>و</a:t>
            </a:r>
            <a:r>
              <a:rPr lang="en-US" sz="3200" dirty="0" smtClean="0">
                <a:cs typeface="B Yagut" pitchFamily="2" charset="-78"/>
              </a:rPr>
              <a:t> </a:t>
            </a:r>
            <a:r>
              <a:rPr lang="fa-IR" sz="3200" dirty="0" smtClean="0">
                <a:cs typeface="B Yagut" pitchFamily="2" charset="-78"/>
              </a:rPr>
              <a:t>ایمنی</a:t>
            </a:r>
            <a:endParaRPr lang="fa-IR" sz="3200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3200" dirty="0">
                <a:cs typeface="B Yagut" pitchFamily="2" charset="-78"/>
              </a:rPr>
              <a:t>ایجاد امکانات درمانی </a:t>
            </a:r>
            <a:r>
              <a:rPr lang="fa-IR" sz="3200" dirty="0" smtClean="0">
                <a:cs typeface="B Yagut" pitchFamily="2" charset="-78"/>
              </a:rPr>
              <a:t>و</a:t>
            </a:r>
            <a:r>
              <a:rPr lang="en-US" sz="3200" dirty="0" smtClean="0">
                <a:cs typeface="B Yagut" pitchFamily="2" charset="-78"/>
              </a:rPr>
              <a:t> </a:t>
            </a:r>
            <a:r>
              <a:rPr lang="fa-IR" sz="3200" dirty="0" smtClean="0">
                <a:cs typeface="B Yagut" pitchFamily="2" charset="-78"/>
              </a:rPr>
              <a:t>کمک‌های اولیه</a:t>
            </a:r>
            <a:endParaRPr lang="fa-IR" sz="3200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3200" dirty="0" smtClean="0">
                <a:cs typeface="B Yagut" pitchFamily="2" charset="-78"/>
              </a:rPr>
              <a:t>برنامه‌های </a:t>
            </a:r>
            <a:r>
              <a:rPr lang="fa-IR" sz="3200" dirty="0">
                <a:cs typeface="B Yagut" pitchFamily="2" charset="-78"/>
              </a:rPr>
              <a:t>مربوط به آموزش بهداشت </a:t>
            </a:r>
            <a:r>
              <a:rPr lang="fa-IR" sz="3200" dirty="0" smtClean="0">
                <a:cs typeface="B Yagut" pitchFamily="2" charset="-78"/>
              </a:rPr>
              <a:t>کارگران</a:t>
            </a:r>
            <a:endParaRPr lang="fa-IR" sz="3200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3200" dirty="0" smtClean="0">
                <a:cs typeface="B Yagut" pitchFamily="2" charset="-78"/>
              </a:rPr>
              <a:t>برنامه‌های </a:t>
            </a:r>
            <a:r>
              <a:rPr lang="fa-IR" sz="3200" dirty="0">
                <a:cs typeface="B Yagut" pitchFamily="2" charset="-78"/>
              </a:rPr>
              <a:t>مربوط به تغذیه </a:t>
            </a:r>
            <a:r>
              <a:rPr lang="fa-IR" sz="3200" dirty="0" smtClean="0">
                <a:cs typeface="B Yagut" pitchFamily="2" charset="-78"/>
              </a:rPr>
              <a:t>کارگران</a:t>
            </a:r>
            <a:endParaRPr lang="fa-IR" sz="3200" dirty="0">
              <a:cs typeface="B Yagut" pitchFamily="2" charset="-78"/>
            </a:endParaRPr>
          </a:p>
        </p:txBody>
      </p:sp>
      <p:pic>
        <p:nvPicPr>
          <p:cNvPr id="2" name="برنانه کل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499" y="284849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30"/>
    </mc:Choice>
    <mc:Fallback xmlns="">
      <p:transition spd="slow" advTm="84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9550" y="1511808"/>
            <a:ext cx="116014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 smtClean="0">
                <a:cs typeface="B Yagut" pitchFamily="2" charset="-78"/>
              </a:rPr>
              <a:t>شناسایی و ثبت اطلاعات عمومی کارگاه‌ها و واحدهای شغلی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 smtClean="0">
                <a:cs typeface="B Yagut" pitchFamily="2" charset="-78"/>
              </a:rPr>
              <a:t>بازرسی بهداشت حرفه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ای برای ارزیابی شرایط محیط کار و تعیین عوامل تهدید کننده سلامت نیروی کار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 smtClean="0">
                <a:cs typeface="B Yagut" pitchFamily="2" charset="-78"/>
              </a:rPr>
              <a:t>اجرای برنامه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های مداخله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ای بهداشت کار در کارگاه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ها و واحدهای شغلی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 smtClean="0">
                <a:cs typeface="B Yagut" pitchFamily="2" charset="-78"/>
              </a:rPr>
              <a:t>ایجاد و توسعه تشکیلات بهداشت حرفه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ای در کارگاه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ها و واحدهای شغلی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 smtClean="0">
                <a:cs typeface="B Yagut" pitchFamily="2" charset="-78"/>
              </a:rPr>
              <a:t>نظارت و کنترل کیفیت خدمات تخصصی بهداشت حرفه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ای درمنطقه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 smtClean="0">
                <a:cs typeface="B Yagut" pitchFamily="2" charset="-78"/>
              </a:rPr>
              <a:t>فرهنگ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سازی، هماهنگی و جلب مشارکت فعال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 smtClean="0">
                <a:cs typeface="B Yagut" pitchFamily="2" charset="-78"/>
              </a:rPr>
              <a:t>طب کار</a:t>
            </a:r>
          </a:p>
        </p:txBody>
      </p:sp>
      <p:sp>
        <p:nvSpPr>
          <p:cNvPr id="5" name="Rectangle 4"/>
          <p:cNvSpPr/>
          <p:nvPr/>
        </p:nvSpPr>
        <p:spPr>
          <a:xfrm>
            <a:off x="353568" y="147567"/>
            <a:ext cx="114193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dirty="0" smtClean="0">
                <a:cs typeface="B Yagut" pitchFamily="2" charset="-78"/>
              </a:rPr>
              <a:t>برنامه</a:t>
            </a:r>
            <a:r>
              <a:rPr lang="fa-IR" sz="4000" dirty="0" smtClean="0">
                <a:cs typeface="B Zar"/>
              </a:rPr>
              <a:t>‌</a:t>
            </a:r>
            <a:r>
              <a:rPr lang="fa-IR" sz="4000" dirty="0" smtClean="0">
                <a:cs typeface="B Yagut" pitchFamily="2" charset="-78"/>
              </a:rPr>
              <a:t>های بهداشت حرفه</a:t>
            </a:r>
            <a:r>
              <a:rPr lang="fa-IR" sz="4000" dirty="0" smtClean="0">
                <a:cs typeface="B Zar"/>
              </a:rPr>
              <a:t>‌</a:t>
            </a:r>
            <a:r>
              <a:rPr lang="fa-IR" sz="4000" dirty="0" smtClean="0">
                <a:cs typeface="B Yagut" pitchFamily="2" charset="-78"/>
              </a:rPr>
              <a:t>ای طبق بسته خدمات سطح اول</a:t>
            </a:r>
            <a:endParaRPr lang="en-US" sz="4000" dirty="0">
              <a:cs typeface="B Yagut" pitchFamily="2" charset="-78"/>
            </a:endParaRPr>
          </a:p>
        </p:txBody>
      </p:sp>
      <p:pic>
        <p:nvPicPr>
          <p:cNvPr id="2" name="بسته خدمات سطح او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9063" y="53879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00"/>
    </mc:Choice>
    <mc:Fallback xmlns="">
      <p:transition spd="slow" advTm="10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6883" y="562029"/>
            <a:ext cx="109846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endParaRPr lang="fa-IR" dirty="0">
              <a:solidFill>
                <a:prstClr val="black"/>
              </a:solidFill>
            </a:endParaRPr>
          </a:p>
          <a:p>
            <a:pPr algn="r" rtl="1"/>
            <a:endParaRPr lang="fa-IR" dirty="0">
              <a:solidFill>
                <a:prstClr val="black"/>
              </a:solidFill>
            </a:endParaRPr>
          </a:p>
          <a:p>
            <a:pPr algn="r" rtl="1"/>
            <a:endParaRPr lang="fa-IR" dirty="0">
              <a:solidFill>
                <a:prstClr val="black"/>
              </a:solidFill>
            </a:endParaRPr>
          </a:p>
          <a:p>
            <a:pPr algn="r" rtl="1"/>
            <a:endParaRPr lang="fa-IR" dirty="0">
              <a:solidFill>
                <a:prstClr val="black"/>
              </a:solidFill>
            </a:endParaRPr>
          </a:p>
          <a:p>
            <a:pPr algn="r" rtl="1"/>
            <a:endParaRPr lang="fa-IR" dirty="0">
              <a:solidFill>
                <a:prstClr val="black"/>
              </a:solidFill>
            </a:endParaRPr>
          </a:p>
          <a:p>
            <a:pPr algn="r" rtl="1"/>
            <a:endParaRPr lang="fa-IR" dirty="0">
              <a:solidFill>
                <a:prstClr val="black"/>
              </a:solidFill>
            </a:endParaRPr>
          </a:p>
          <a:p>
            <a:pPr algn="r" rtl="1"/>
            <a:endParaRPr lang="fa-IR" dirty="0">
              <a:solidFill>
                <a:prstClr val="black"/>
              </a:solidFill>
            </a:endParaRPr>
          </a:p>
          <a:p>
            <a:pPr algn="r" rtl="1"/>
            <a:endParaRPr lang="fa-IR" dirty="0">
              <a:solidFill>
                <a:prstClr val="black"/>
              </a:solidFill>
            </a:endParaRPr>
          </a:p>
          <a:p>
            <a:pPr algn="r" rtl="1"/>
            <a:endParaRPr lang="fa-IR" dirty="0">
              <a:solidFill>
                <a:prstClr val="black"/>
              </a:solidFill>
            </a:endParaRPr>
          </a:p>
          <a:p>
            <a:pPr algn="r" rtl="1"/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35" y="119268"/>
            <a:ext cx="11595652" cy="1136129"/>
          </a:xfrm>
        </p:spPr>
        <p:txBody>
          <a:bodyPr>
            <a:noAutofit/>
          </a:bodyPr>
          <a:lstStyle/>
          <a:p>
            <a:pPr algn="ctr" rtl="1"/>
            <a:r>
              <a:rPr lang="fa-IR" sz="4000" dirty="0" smtClean="0">
                <a:cs typeface="B Yagut" pitchFamily="2" charset="-78"/>
              </a:rPr>
              <a:t>پیش‌بینی، شناسایی، ارزیابی عوامل زیان‌آور موجود در محیط کار وارائه طرح‌های کنترلی و بهسازی محیط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078" y="1501254"/>
            <a:ext cx="10876722" cy="5145206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</a:p>
          <a:p>
            <a:pPr marL="0" indent="0" algn="r" rtl="1">
              <a:buFont typeface="Wingdings" pitchFamily="2" charset="2"/>
              <a:buChar char="Ø"/>
            </a:pPr>
            <a:r>
              <a:rPr lang="fa-IR" sz="2400" b="1" dirty="0" smtClean="0">
                <a:solidFill>
                  <a:prstClr val="black"/>
                </a:solidFill>
                <a:cs typeface="B Yagut" panose="00000400000000000000" pitchFamily="2" charset="-78"/>
              </a:rPr>
              <a:t>پیش بینی و شناسایی(در بخش عوامل زیان آور)</a:t>
            </a:r>
          </a:p>
          <a:p>
            <a:pPr marL="0" indent="0" algn="r" rtl="1">
              <a:buNone/>
            </a:pPr>
            <a:endParaRPr lang="fa-IR" sz="2400" b="1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400" b="1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400" b="1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400" b="1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400" b="1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r" rtl="1">
              <a:buFont typeface="Wingdings" pitchFamily="2" charset="2"/>
              <a:buChar char="Ø"/>
            </a:pPr>
            <a:r>
              <a:rPr lang="fa-IR" sz="2400" b="1" dirty="0" smtClean="0">
                <a:solidFill>
                  <a:prstClr val="black"/>
                </a:solidFill>
                <a:cs typeface="B Yagut" panose="00000400000000000000" pitchFamily="2" charset="-78"/>
              </a:rPr>
              <a:t>ارزیابی:</a:t>
            </a:r>
            <a:endParaRPr lang="fa-IR" sz="24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457200" lvl="1" indent="0" algn="r" rtl="1">
              <a:buFont typeface="Wingdings" pitchFamily="2" charset="2"/>
              <a:buChar char="q"/>
            </a:pPr>
            <a:r>
              <a:rPr lang="fa-IR" dirty="0" smtClean="0">
                <a:cs typeface="B Yagut" pitchFamily="2" charset="-78"/>
              </a:rPr>
              <a:t>نمونه برداری و اندازه گیری دقيق عوامل زيان آور محيط با استفاده از تجهيزات و دستگاه‏هاي اندازه‏گيري</a:t>
            </a:r>
          </a:p>
          <a:p>
            <a:pPr marL="457200" lvl="1" indent="0" algn="r" rtl="1">
              <a:buFont typeface="Wingdings" pitchFamily="2" charset="2"/>
              <a:buChar char="q"/>
            </a:pPr>
            <a:r>
              <a:rPr lang="fa-IR" dirty="0" smtClean="0">
                <a:cs typeface="B Yagut" pitchFamily="2" charset="-78"/>
              </a:rPr>
              <a:t>مقایسه با استانداردهای عوامل زیان آور شغلی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6" name="اسلاید 1 پیش بین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4313" y="5578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700"/>
    </mc:Choice>
    <mc:Fallback xmlns="">
      <p:transition spd="slow" advTm="158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6108" y="1344957"/>
            <a:ext cx="1078726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sz="2400" b="1" dirty="0" smtClean="0"/>
              <a:t>برنامه های کنترلی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جايگزيني 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محصور كردن 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ترميم و بهبود 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ايجاد فاصله و موانع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تهويه 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استفاده از وسایل حفاظت فردي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3200" b="1" dirty="0" smtClean="0">
                <a:cs typeface="B Yagut" pitchFamily="2" charset="-78"/>
              </a:rPr>
              <a:t>بهسازی محیط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تامين آب آشاميدني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جمع آوري و دفع صحيح فاضلاب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جمع آوري و دفع صحيح زباله و مواد زائد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مبارزه با حشرات و جوندگان و کنترل آن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ايجاد تسهيلات و بهسازي کافي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تامين نظافت عمومي محيط کار</a:t>
            </a:r>
            <a:endParaRPr lang="en-US" sz="2400" dirty="0">
              <a:cs typeface="B Yagut" pitchFamily="2" charset="-78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2035" y="119268"/>
            <a:ext cx="11595652" cy="1136129"/>
          </a:xfrm>
        </p:spPr>
        <p:txBody>
          <a:bodyPr>
            <a:noAutofit/>
          </a:bodyPr>
          <a:lstStyle/>
          <a:p>
            <a:pPr algn="ctr" rtl="1"/>
            <a:r>
              <a:rPr lang="fa-IR" sz="4000" dirty="0" smtClean="0">
                <a:cs typeface="B Yagut" pitchFamily="2" charset="-78"/>
              </a:rPr>
              <a:t>پیش‌بینی، شناسایی، ارزیابی عوامل زیان‌آور موجود در محیط کار وارائه طرح‌های کنترلی و بهسازی محیط</a:t>
            </a:r>
            <a:endParaRPr lang="fa-IR" sz="4000" dirty="0">
              <a:cs typeface="B Yagut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276" y="4078945"/>
            <a:ext cx="3367088" cy="2522066"/>
          </a:xfrm>
          <a:prstGeom prst="rect">
            <a:avLst/>
          </a:prstGeom>
        </p:spPr>
      </p:pic>
      <p:pic>
        <p:nvPicPr>
          <p:cNvPr id="4" name="اسلاید 2 پیش بین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875" y="17573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100"/>
    </mc:Choice>
    <mc:Fallback xmlns="">
      <p:transition spd="slow" advTm="126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444" y="0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itchFamily="2" charset="-78"/>
              </a:rPr>
              <a:t>برنامه‌های مربوط به معاینات پزشکی کارگران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8060"/>
            <a:ext cx="10515600" cy="4972740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sz="2400" b="1" dirty="0" smtClean="0">
                <a:cs typeface="B Yagut" pitchFamily="2" charset="-78"/>
              </a:rPr>
              <a:t>قبل از استخدام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sz="2400" b="1" dirty="0" smtClean="0">
                <a:cs typeface="B Yagut" pitchFamily="2" charset="-78"/>
              </a:rPr>
              <a:t>معاینات پزشکی دوره‌ای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sz="2400" b="1" dirty="0" smtClean="0">
                <a:cs typeface="B Yagut" pitchFamily="2" charset="-78"/>
              </a:rPr>
              <a:t>معاینات پزشکی اختصاصی</a:t>
            </a:r>
          </a:p>
          <a:p>
            <a:pPr lvl="1"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این معاینات به منظور: </a:t>
            </a:r>
          </a:p>
          <a:p>
            <a:pPr lvl="4" algn="r" rtl="1">
              <a:lnSpc>
                <a:spcPct val="200000"/>
              </a:lnSpc>
              <a:buNone/>
            </a:pPr>
            <a:r>
              <a:rPr lang="fa-IR" sz="2400" dirty="0" smtClean="0">
                <a:cs typeface="B Yagut" pitchFamily="2" charset="-78"/>
              </a:rPr>
              <a:t>یافتن اطمینان از اینکه، فرد برای کار مورد نظر مناسب است</a:t>
            </a:r>
          </a:p>
          <a:p>
            <a:pPr lvl="4" algn="r" rtl="1">
              <a:lnSpc>
                <a:spcPct val="200000"/>
              </a:lnSpc>
              <a:buNone/>
            </a:pPr>
            <a:r>
              <a:rPr lang="fa-IR" sz="2400" dirty="0" smtClean="0">
                <a:cs typeface="B Yagut" pitchFamily="2" charset="-78"/>
              </a:rPr>
              <a:t>جست جوی اثرات احتمالی ناخوشایند کار بر سلامت فرد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201" y="1428060"/>
            <a:ext cx="3287050" cy="3287050"/>
          </a:xfrm>
          <a:prstGeom prst="rect">
            <a:avLst/>
          </a:prstGeom>
        </p:spPr>
      </p:pic>
      <p:pic>
        <p:nvPicPr>
          <p:cNvPr id="5" name="معاینات پزشک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925" y="51546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شیراز</_x062f__x0627__x0646__x0634__x06af__x0627__x0647_>
    <_x0646__x0648__x0639__x0020__x062d__x06cc__x0637__x0647_ xmlns="12fdc5dc-769e-4543-b10d-fbea3dac4417">بهداشت حرفه‌اي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5NN7CDR5NKU2-831-765</_dlc_DocId>
    <_dlc_DocIdUrl xmlns="1047730d-92e1-4018-9084-d932fd3a7f58">
      <Url>http://www.health.gov.ir/hnd/_layouts/DocIdRedir.aspx?ID=5NN7CDR5NKU2-831-765</Url>
      <Description>5NN7CDR5NKU2-831-765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8DB797-EEAD-4AD8-8AD9-E146AAC6DB3D}">
  <ds:schemaRefs>
    <ds:schemaRef ds:uri="1047730d-92e1-4018-9084-d932fd3a7f58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12fdc5dc-769e-4543-b10d-fbea3dac4417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6B0548F-D60C-4B41-A916-5BB94887BA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0E2DE2-1BA0-4F98-AF8E-13798F0AF128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9E8634DA-E0C8-42AD-8CC8-F84AB7F2D3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8060339</TotalTime>
  <Words>1079</Words>
  <Application>Microsoft Office PowerPoint</Application>
  <PresentationFormat>Widescreen</PresentationFormat>
  <Paragraphs>159</Paragraphs>
  <Slides>17</Slides>
  <Notes>17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Cambria</vt:lpstr>
      <vt:lpstr>Wingdings</vt:lpstr>
      <vt:lpstr>Calibri</vt:lpstr>
      <vt:lpstr>B Yagut</vt:lpstr>
      <vt:lpstr>B Zar</vt:lpstr>
      <vt:lpstr>Times New Roman</vt:lpstr>
      <vt:lpstr>Calibri Light</vt:lpstr>
      <vt:lpstr>Office Theme</vt:lpstr>
      <vt:lpstr>آشنایی با برنامه‌های سلامت کار</vt:lpstr>
      <vt:lpstr> مشخصات سند</vt:lpstr>
      <vt:lpstr>PowerPoint Presentation</vt:lpstr>
      <vt:lpstr>PowerPoint Presentation</vt:lpstr>
      <vt:lpstr>برنامه‌های کلی بهداشت حرفه‌ای</vt:lpstr>
      <vt:lpstr>PowerPoint Presentation</vt:lpstr>
      <vt:lpstr>پیش‌بینی، شناسایی، ارزیابی عوامل زیان‌آور موجود در محیط کار وارائه طرح‌های کنترلی و بهسازی محیط</vt:lpstr>
      <vt:lpstr>پیش‌بینی، شناسایی، ارزیابی عوامل زیان‌آور موجود در محیط کار وارائه طرح‌های کنترلی و بهسازی محیط</vt:lpstr>
      <vt:lpstr>برنامه‌های مربوط به معاینات پزشکی کارگران</vt:lpstr>
      <vt:lpstr>برنامه‌های مربوط به حفاظت و ایمنی در بهداشت حرفه‌ای</vt:lpstr>
      <vt:lpstr>ایجاد امکانات درمانی و کمک‌های اولیه</vt:lpstr>
      <vt:lpstr>برنامه‌های مربوط به آموزش بهداشت کارگران</vt:lpstr>
      <vt:lpstr>برنامه‌های مربوط به تغذیه کارگران</vt:lpstr>
      <vt:lpstr>در این فصل برنامه‌های بهداشت حرفه‌ای به طور مختصر و مفید ارائه گردید. از مطالب ارائه شده چنین بر می‌آید که لازم است بهورزان با برنامه‌های کلی بهدا‌شت حرفه‌ای آشنایی داشته و در چهارچوب خدمات سطح اول با توجه به نقش خانه‌های بهداشت در آن دستورالعمل، خدمات بهداشت حرفه‌ای را ارائه دهند.</vt:lpstr>
      <vt:lpstr>پرسش تمرین</vt:lpstr>
      <vt:lpstr>PowerPoint Presentation</vt:lpstr>
      <vt:lpstr> لطفاً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آشنایی با برنامه های سلامت کار</dc:title>
  <dc:creator>dr</dc:creator>
  <cp:lastModifiedBy>Sima Jalali</cp:lastModifiedBy>
  <cp:revision>206</cp:revision>
  <dcterms:created xsi:type="dcterms:W3CDTF">2020-04-21T08:04:01Z</dcterms:created>
  <dcterms:modified xsi:type="dcterms:W3CDTF">2020-12-06T10:57:24Z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ee0ffdb2-46b6-4247-8e65-55e1c95ada21</vt:lpwstr>
  </property>
</Properties>
</file>